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0B14E-F7A3-4E18-B412-12422C80FE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382642-C9D8-4D8A-A454-3703F3DF2B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C9298-BA57-4F52-824F-16C62480E4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FDFA8F-68F9-47F3-A9EF-6E78A43909CF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92542E-B840-4C04-BF41-E1288462E0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1A0DE0-9C69-4C90-877A-C570E58DF3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E2C1B-9358-4E30-ACBB-C3E720E304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916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D8D7A-4E4B-498F-A09A-512C4C4ABA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D101D5-E09C-4BF7-8683-C761E87CD2C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0F887E-DDAA-448F-B3EE-D5C18F5144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50FFD-CC60-4027-AC85-E91548109966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84BD04-E6B9-410B-8CB5-9B59A225AE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969084-C117-43C7-B19E-1BBC1DDF2D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9EF694-0675-45A4-B867-EB72077F9B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46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9D65EB-EDFF-4035-8F4B-64A1D654F33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1599E7-FCFA-43AA-8BDB-E07EEEDFD7C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9FB498-0F50-4339-B70A-EE0869373A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A8D21-F46F-474E-92F2-DFE9862A2C0C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4C1CD-25DE-48EA-8C97-E184DFE944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CF8CD-B2A9-40FF-91AB-B83F64A9DF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E602CC-12F6-494C-8FA4-B71552343A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3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EE0A0-6551-41E0-A129-AA3DA17F26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524AF-9527-4B10-BB3D-D356336847F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A58D6B-4885-43F0-81B5-66334FAD83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394EF-1667-4C43-9F90-3263739A0DEE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037EFC-DC2F-45F1-A670-900CF85737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8189BD-757A-4366-BAE0-BDE6C91DF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0C41A-C1E8-4D6E-921D-453A973F65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6143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54FCB-2DF7-4C3A-8623-706A8ADF17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A1B29D-7CA2-4A55-BBFB-A6F43667D8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5A9991-418B-4B60-98C9-DD29C86D42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034F47-5876-4C70-8C16-41039FB5C7ED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9A21BA-3C05-4BB6-885F-878A1E8035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B2FBC0-DB49-443A-84E6-C7B00563ED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1FF63-F919-4573-A6BD-4E9377C150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8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49219-A361-4840-B70B-7E5D0A77B7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EECF3-C995-4499-B6F5-6BFCABFBC3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0CBE8-0487-44F4-8709-4B770B0E58E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A06312-6868-4EE1-9157-FCDCF2B460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D8A748-B8B0-430E-9BC2-0899146D131F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00C14D-9161-4C40-AE55-6A75889426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1919DC-9097-4246-A9F9-7BF6989941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0CD55-8B13-4A60-9C86-2A6A7374A1E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9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4B212-D2DC-4AAE-9634-DCC894C250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73D72F-CF09-48C2-A500-D70AA5BC3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4E6D74-B5BB-40FE-B202-27C0E5224C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3BB8A1-43FA-4A7A-93ED-53FCEF70951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66323F-4854-44E8-A963-C63C776DA47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6644FD9-9483-4993-9CD6-4290425AB6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AB05E-15C4-4247-8B17-B11F02534612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37303C-025C-4AF4-930B-C3C3607333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125DA9-1CB1-4AE0-B9AC-EDA1EDA57B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95170C-EBEB-48BF-BF93-7CFB7F5B40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9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ABFE8-BD11-4B4F-BAFA-29E1E25DD6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70BE31-80B8-4621-A7E8-F1E07B07DA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7878C-1B11-4188-B96C-95739988B0A6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C92AAB-6915-4E5C-A150-CBC87F3341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3585C9-9512-450A-AAFA-55EFE7A60D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DC86AF-2593-4E1F-AA74-8AE4463A162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5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2CA621-67EF-409B-AABB-A1602F1E91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61F24-4D25-4159-B40A-D656B48CC1FB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83EBEE-8A1B-4861-97D7-9390FFAB2E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1FB51F-D501-4E4F-BBAB-D0234B317B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7A8234-1767-4222-9E0B-87F718F3FD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6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4CCE8-2DDF-4077-B243-D8FE6A2E7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7723B0-217F-4869-98E3-3798DD65C8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62063D-C32B-4B09-88D7-0A27F110D8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85496F-7533-41E2-A957-1B411F0517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C85F72-09D2-48CC-B693-17AF3D72C79E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423AF3-89D1-49AD-8DD8-D0C09AD5BE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25E1A2-4482-4E70-833E-533BEF86D4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DA6F9D-E497-4EED-BBBE-D3CC4696BF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97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58671-187D-4AF4-A9B7-FFDF61572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EB6958-584B-4745-825A-EC258F25D66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F38D27-347A-4EE7-A888-2E225BA854E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FD7555-E207-4C56-AA96-5522BEA2B9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21C336-B103-4352-8810-D9A415D211AE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932D59-92DD-416C-8116-85A1CACD5B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2534D8-7DAA-4BBB-887D-E7F437CB14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6DA160-54C7-47A2-8CD8-8D263CEB438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C565ED-F007-4BE8-B7B4-4298A81A6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9A650A-3AF6-41CC-AA97-FF6685870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8850B6-0FE4-4F0B-95A5-04E2CD4917D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07503DF-C495-4738-9CBA-BCFEA1B15B27}" type="datetime1">
              <a:rPr lang="cs-CZ"/>
              <a:pPr lvl="0"/>
              <a:t>27.07.2020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93D70-5D1C-4113-86D9-28878B8877F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8507A1-EDF1-400A-95CA-04408EA366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BC14DA-D047-493B-A72D-497A10649E4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2">
            <a:extLst>
              <a:ext uri="{FF2B5EF4-FFF2-40B4-BE49-F238E27FC236}">
                <a16:creationId xmlns:a16="http://schemas.microsoft.com/office/drawing/2014/main" id="{733B90E7-9032-429D-9DCF-34E922C8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60" y="1615507"/>
            <a:ext cx="6155960" cy="3881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11">
            <a:extLst>
              <a:ext uri="{FF2B5EF4-FFF2-40B4-BE49-F238E27FC236}">
                <a16:creationId xmlns:a16="http://schemas.microsoft.com/office/drawing/2014/main" id="{F46AAC7A-BEAF-4975-B3ED-332B8BDF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432"/>
            <a:ext cx="6155960" cy="3881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B1A7108-60BD-45DA-B230-80D6985F25B0}"/>
              </a:ext>
            </a:extLst>
          </p:cNvPr>
          <p:cNvSpPr/>
          <p:nvPr/>
        </p:nvSpPr>
        <p:spPr>
          <a:xfrm>
            <a:off x="0" y="3730"/>
            <a:ext cx="12191996" cy="173885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804557-BC9B-4CEE-B33F-7E163BA2E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87" y="5334993"/>
            <a:ext cx="6431039" cy="1427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50B6EF-3B0E-49D9-9516-1D2AC23B9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595" y="5242492"/>
            <a:ext cx="1533668" cy="15183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132082C6-7723-4C7A-904F-45D2B8F4E5BE}"/>
              </a:ext>
            </a:extLst>
          </p:cNvPr>
          <p:cNvSpPr/>
          <p:nvPr/>
        </p:nvSpPr>
        <p:spPr>
          <a:xfrm>
            <a:off x="0" y="3730"/>
            <a:ext cx="12191996" cy="173885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Co je cílem podnikání?</a:t>
            </a: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7B329075-E5B9-4C2F-BA0C-1E4324E1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42" y="2267245"/>
            <a:ext cx="5661973" cy="37009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E5C4298D-F7F9-4AD5-A65A-068D750249FE}"/>
              </a:ext>
            </a:extLst>
          </p:cNvPr>
          <p:cNvSpPr/>
          <p:nvPr/>
        </p:nvSpPr>
        <p:spPr>
          <a:xfrm>
            <a:off x="1319131" y="3237872"/>
            <a:ext cx="3687583" cy="1424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914400" marR="0" lvl="2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ZISK</a:t>
            </a:r>
          </a:p>
          <a:p>
            <a:pPr marL="914400" marR="0" lvl="2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E69BE3DE-B553-4E4F-9467-A7DE58DFA005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6">
            <a:extLst>
              <a:ext uri="{FF2B5EF4-FFF2-40B4-BE49-F238E27FC236}">
                <a16:creationId xmlns:a16="http://schemas.microsoft.com/office/drawing/2014/main" id="{D7B421BB-6FAD-4F6F-A8FE-B3C258C38B9D}"/>
              </a:ext>
            </a:extLst>
          </p:cNvPr>
          <p:cNvSpPr/>
          <p:nvPr/>
        </p:nvSpPr>
        <p:spPr>
          <a:xfrm>
            <a:off x="954432" y="2203557"/>
            <a:ext cx="6375754" cy="364266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914400" marR="0" lvl="2" indent="0" algn="l" defTabSz="914400" rtl="0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   </a:t>
            </a:r>
            <a:r>
              <a:rPr lang="cs-CZ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Prospět společnosti</a:t>
            </a:r>
          </a:p>
          <a:p>
            <a:pPr marL="914400" marR="0" lvl="2" indent="0" algn="l" defTabSz="914400" rtl="0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   </a:t>
            </a:r>
            <a:r>
              <a:rPr lang="cs-CZ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Prospět životnímu prostředí</a:t>
            </a:r>
          </a:p>
          <a:p>
            <a:pPr marL="914400" marR="0" lvl="2" indent="0" algn="l" defTabSz="914400" rtl="0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   </a:t>
            </a:r>
            <a:r>
              <a:rPr lang="cs-CZ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Zaměstnat znevýhodněné</a:t>
            </a:r>
            <a:endParaRPr lang="cs-CZ" sz="24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vál 1">
            <a:extLst>
              <a:ext uri="{FF2B5EF4-FFF2-40B4-BE49-F238E27FC236}">
                <a16:creationId xmlns:a16="http://schemas.microsoft.com/office/drawing/2014/main" id="{7B6EFCF4-90DA-40C5-A60C-C8AA72655D2A}"/>
              </a:ext>
            </a:extLst>
          </p:cNvPr>
          <p:cNvSpPr/>
          <p:nvPr/>
        </p:nvSpPr>
        <p:spPr>
          <a:xfrm>
            <a:off x="1604415" y="3056199"/>
            <a:ext cx="639266" cy="625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7A7A31-8098-4280-81AF-8244FC442C86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délník 5">
            <a:extLst>
              <a:ext uri="{FF2B5EF4-FFF2-40B4-BE49-F238E27FC236}">
                <a16:creationId xmlns:a16="http://schemas.microsoft.com/office/drawing/2014/main" id="{AA0A07BC-EBBA-465A-94CF-3B552C246E93}"/>
              </a:ext>
            </a:extLst>
          </p:cNvPr>
          <p:cNvSpPr/>
          <p:nvPr/>
        </p:nvSpPr>
        <p:spPr>
          <a:xfrm>
            <a:off x="0" y="0"/>
            <a:ext cx="12191996" cy="1441341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  <p:sp>
        <p:nvSpPr>
          <p:cNvPr id="6" name="Ovál 9">
            <a:extLst>
              <a:ext uri="{FF2B5EF4-FFF2-40B4-BE49-F238E27FC236}">
                <a16:creationId xmlns:a16="http://schemas.microsoft.com/office/drawing/2014/main" id="{CAD0A10F-1178-49D4-906D-FF511AF80FEA}"/>
              </a:ext>
            </a:extLst>
          </p:cNvPr>
          <p:cNvSpPr/>
          <p:nvPr/>
        </p:nvSpPr>
        <p:spPr>
          <a:xfrm>
            <a:off x="1604415" y="3815398"/>
            <a:ext cx="639266" cy="62807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2.</a:t>
            </a:r>
          </a:p>
        </p:txBody>
      </p:sp>
      <p:sp>
        <p:nvSpPr>
          <p:cNvPr id="7" name="Ovál 10">
            <a:extLst>
              <a:ext uri="{FF2B5EF4-FFF2-40B4-BE49-F238E27FC236}">
                <a16:creationId xmlns:a16="http://schemas.microsoft.com/office/drawing/2014/main" id="{D905A156-BDBE-4EC7-8023-EE626386305F}"/>
              </a:ext>
            </a:extLst>
          </p:cNvPr>
          <p:cNvSpPr/>
          <p:nvPr/>
        </p:nvSpPr>
        <p:spPr>
          <a:xfrm>
            <a:off x="1604415" y="4596167"/>
            <a:ext cx="639266" cy="62807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3.</a:t>
            </a:r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9091E0EE-5AC1-429A-BCA1-C00B79A1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030" y="2310387"/>
            <a:ext cx="3107533" cy="3429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7">
            <a:extLst>
              <a:ext uri="{FF2B5EF4-FFF2-40B4-BE49-F238E27FC236}">
                <a16:creationId xmlns:a16="http://schemas.microsoft.com/office/drawing/2014/main" id="{4EB66057-7909-4A8B-8176-8893C71F27F9}"/>
              </a:ext>
            </a:extLst>
          </p:cNvPr>
          <p:cNvSpPr/>
          <p:nvPr/>
        </p:nvSpPr>
        <p:spPr>
          <a:xfrm>
            <a:off x="0" y="0"/>
            <a:ext cx="12191996" cy="1441341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  <p:sp>
        <p:nvSpPr>
          <p:cNvPr id="3" name="TextovéPole 8">
            <a:extLst>
              <a:ext uri="{FF2B5EF4-FFF2-40B4-BE49-F238E27FC236}">
                <a16:creationId xmlns:a16="http://schemas.microsoft.com/office/drawing/2014/main" id="{EC3848A3-2F85-4BF0-A0DA-7D29E32E4062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" name="Diagram 9">
            <a:extLst>
              <a:ext uri="{FF2B5EF4-FFF2-40B4-BE49-F238E27FC236}">
                <a16:creationId xmlns:a16="http://schemas.microsoft.com/office/drawing/2014/main" id="{98BE6E1B-580B-426F-B556-E6D9D72CD4E5}"/>
              </a:ext>
            </a:extLst>
          </p:cNvPr>
          <p:cNvGrpSpPr/>
          <p:nvPr/>
        </p:nvGrpSpPr>
        <p:grpSpPr>
          <a:xfrm>
            <a:off x="7109011" y="1950460"/>
            <a:ext cx="4463387" cy="3939582"/>
            <a:chOff x="7109011" y="1950460"/>
            <a:chExt cx="4463387" cy="3939582"/>
          </a:xfrm>
        </p:grpSpPr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6EF2AD3C-5DDD-42A7-8DC1-CFB8805FD5CA}"/>
                </a:ext>
              </a:extLst>
            </p:cNvPr>
            <p:cNvSpPr/>
            <p:nvPr/>
          </p:nvSpPr>
          <p:spPr>
            <a:xfrm>
              <a:off x="8449138" y="1950460"/>
              <a:ext cx="1783134" cy="1711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2023"/>
                <a:gd name="f7" fmla="val 1046012"/>
                <a:gd name="f8" fmla="val 468316"/>
                <a:gd name="f9" fmla="val 1623708"/>
                <a:gd name="f10" fmla="val 2092024"/>
                <a:gd name="f11" fmla="+- 0 0 -90"/>
                <a:gd name="f12" fmla="*/ f3 1 2092023"/>
                <a:gd name="f13" fmla="*/ f4 1 2092023"/>
                <a:gd name="f14" fmla="+- f6 0 f5"/>
                <a:gd name="f15" fmla="*/ f11 f0 1"/>
                <a:gd name="f16" fmla="*/ f14 1 2092023"/>
                <a:gd name="f17" fmla="*/ 0 f14 1"/>
                <a:gd name="f18" fmla="*/ 1046012 f14 1"/>
                <a:gd name="f19" fmla="*/ 2092024 f14 1"/>
                <a:gd name="f20" fmla="*/ f15 1 f2"/>
                <a:gd name="f21" fmla="*/ f17 1 2092023"/>
                <a:gd name="f22" fmla="*/ f18 1 2092023"/>
                <a:gd name="f23" fmla="*/ f19 1 20920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2023" h="20920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ED7D31"/>
            </a:solidFill>
            <a:ln cap="flat">
              <a:noFill/>
              <a:prstDash val="solid"/>
            </a:ln>
          </p:spPr>
          <p:txBody>
            <a:bodyPr vert="horz" wrap="square" lIns="331771" tIns="331771" rIns="331771" bIns="33177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PODNIKÁNÍ</a:t>
              </a:r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8F9D4FEA-5DC4-4290-BA6B-44F5A8CA663F}"/>
                </a:ext>
              </a:extLst>
            </p:cNvPr>
            <p:cNvSpPr/>
            <p:nvPr/>
          </p:nvSpPr>
          <p:spPr>
            <a:xfrm rot="3600008">
              <a:off x="9775857" y="3608181"/>
              <a:ext cx="456386" cy="60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7832"/>
                <a:gd name="f7" fmla="val 706057"/>
                <a:gd name="f8" fmla="val 141211"/>
                <a:gd name="f9" fmla="val 278916"/>
                <a:gd name="f10" fmla="val 353029"/>
                <a:gd name="f11" fmla="val 564846"/>
                <a:gd name="f12" fmla="+- 0 0 -90"/>
                <a:gd name="f13" fmla="*/ f3 1 557832"/>
                <a:gd name="f14" fmla="*/ f4 1 706057"/>
                <a:gd name="f15" fmla="+- f7 0 f5"/>
                <a:gd name="f16" fmla="+- f6 0 f5"/>
                <a:gd name="f17" fmla="*/ f12 f0 1"/>
                <a:gd name="f18" fmla="*/ f16 1 557832"/>
                <a:gd name="f19" fmla="*/ f15 1 706057"/>
                <a:gd name="f20" fmla="*/ 0 f16 1"/>
                <a:gd name="f21" fmla="*/ 141211 f15 1"/>
                <a:gd name="f22" fmla="*/ 278916 f16 1"/>
                <a:gd name="f23" fmla="*/ 0 f15 1"/>
                <a:gd name="f24" fmla="*/ 557832 f16 1"/>
                <a:gd name="f25" fmla="*/ 353029 f15 1"/>
                <a:gd name="f26" fmla="*/ 706057 f15 1"/>
                <a:gd name="f27" fmla="*/ 564846 f15 1"/>
                <a:gd name="f28" fmla="*/ f17 1 f2"/>
                <a:gd name="f29" fmla="*/ f20 1 557832"/>
                <a:gd name="f30" fmla="*/ f21 1 706057"/>
                <a:gd name="f31" fmla="*/ f22 1 557832"/>
                <a:gd name="f32" fmla="*/ f23 1 706057"/>
                <a:gd name="f33" fmla="*/ f24 1 557832"/>
                <a:gd name="f34" fmla="*/ f25 1 706057"/>
                <a:gd name="f35" fmla="*/ f26 1 706057"/>
                <a:gd name="f36" fmla="*/ f27 1 706057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57832" h="706057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cap="flat">
              <a:noFill/>
              <a:prstDash val="solid"/>
            </a:ln>
          </p:spPr>
          <p:txBody>
            <a:bodyPr vert="horz" wrap="square" lIns="0" tIns="141210" rIns="167353" bIns="141210" anchor="ctr" anchorCtr="1" compatLnSpc="1">
              <a:noAutofit/>
            </a:bodyPr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3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A601212F-66FB-4845-944C-C67C0E92E172}"/>
                </a:ext>
              </a:extLst>
            </p:cNvPr>
            <p:cNvSpPr/>
            <p:nvPr/>
          </p:nvSpPr>
          <p:spPr>
            <a:xfrm>
              <a:off x="9789264" y="4178469"/>
              <a:ext cx="1783134" cy="1711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2023"/>
                <a:gd name="f7" fmla="val 1046012"/>
                <a:gd name="f8" fmla="val 468316"/>
                <a:gd name="f9" fmla="val 1623708"/>
                <a:gd name="f10" fmla="val 2092024"/>
                <a:gd name="f11" fmla="+- 0 0 -90"/>
                <a:gd name="f12" fmla="*/ f3 1 2092023"/>
                <a:gd name="f13" fmla="*/ f4 1 2092023"/>
                <a:gd name="f14" fmla="+- f6 0 f5"/>
                <a:gd name="f15" fmla="*/ f11 f0 1"/>
                <a:gd name="f16" fmla="*/ f14 1 2092023"/>
                <a:gd name="f17" fmla="*/ 0 f14 1"/>
                <a:gd name="f18" fmla="*/ 1046012 f14 1"/>
                <a:gd name="f19" fmla="*/ 2092024 f14 1"/>
                <a:gd name="f20" fmla="*/ f15 1 f2"/>
                <a:gd name="f21" fmla="*/ f17 1 2092023"/>
                <a:gd name="f22" fmla="*/ f18 1 2092023"/>
                <a:gd name="f23" fmla="*/ f19 1 20920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2023" h="20920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DAEBC"/>
            </a:solidFill>
            <a:ln cap="flat">
              <a:noFill/>
              <a:prstDash val="solid"/>
            </a:ln>
          </p:spPr>
          <p:txBody>
            <a:bodyPr vert="horz" wrap="square" lIns="331771" tIns="331771" rIns="331771" bIns="33177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ZISK</a:t>
              </a: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C1AB1606-A5D2-4AB2-9C16-1B15CF6C761C}"/>
                </a:ext>
              </a:extLst>
            </p:cNvPr>
            <p:cNvSpPr/>
            <p:nvPr/>
          </p:nvSpPr>
          <p:spPr>
            <a:xfrm>
              <a:off x="9116439" y="4745434"/>
              <a:ext cx="475469" cy="577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7832"/>
                <a:gd name="f7" fmla="val 706057"/>
                <a:gd name="f8" fmla="val 564846"/>
                <a:gd name="f9" fmla="val 278916"/>
                <a:gd name="f10" fmla="val 353028"/>
                <a:gd name="f11" fmla="val 141211"/>
                <a:gd name="f12" fmla="+- 0 0 -90"/>
                <a:gd name="f13" fmla="*/ f3 1 557832"/>
                <a:gd name="f14" fmla="*/ f4 1 706057"/>
                <a:gd name="f15" fmla="+- f7 0 f5"/>
                <a:gd name="f16" fmla="+- f6 0 f5"/>
                <a:gd name="f17" fmla="*/ f12 f0 1"/>
                <a:gd name="f18" fmla="*/ f16 1 557832"/>
                <a:gd name="f19" fmla="*/ f15 1 706057"/>
                <a:gd name="f20" fmla="*/ 0 f16 1"/>
                <a:gd name="f21" fmla="*/ 141211 f15 1"/>
                <a:gd name="f22" fmla="*/ 278916 f16 1"/>
                <a:gd name="f23" fmla="*/ 0 f15 1"/>
                <a:gd name="f24" fmla="*/ 557832 f16 1"/>
                <a:gd name="f25" fmla="*/ 353029 f15 1"/>
                <a:gd name="f26" fmla="*/ 706057 f15 1"/>
                <a:gd name="f27" fmla="*/ 564846 f15 1"/>
                <a:gd name="f28" fmla="*/ f17 1 f2"/>
                <a:gd name="f29" fmla="*/ f20 1 557832"/>
                <a:gd name="f30" fmla="*/ f21 1 706057"/>
                <a:gd name="f31" fmla="*/ f22 1 557832"/>
                <a:gd name="f32" fmla="*/ f23 1 706057"/>
                <a:gd name="f33" fmla="*/ f24 1 557832"/>
                <a:gd name="f34" fmla="*/ f25 1 706057"/>
                <a:gd name="f35" fmla="*/ f26 1 706057"/>
                <a:gd name="f36" fmla="*/ f27 1 706057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57832" h="706057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A5A5A5"/>
            </a:solidFill>
            <a:ln cap="flat">
              <a:noFill/>
              <a:prstDash val="solid"/>
            </a:ln>
          </p:spPr>
          <p:txBody>
            <a:bodyPr vert="horz" wrap="square" lIns="167353" tIns="141210" rIns="0" bIns="141210" anchor="ctr" anchorCtr="1" compatLnSpc="1">
              <a:noAutofit/>
            </a:bodyPr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3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37401EBC-C671-4462-AEB1-D13F70A4D4AA}"/>
                </a:ext>
              </a:extLst>
            </p:cNvPr>
            <p:cNvSpPr/>
            <p:nvPr/>
          </p:nvSpPr>
          <p:spPr>
            <a:xfrm>
              <a:off x="7109011" y="4178469"/>
              <a:ext cx="1783134" cy="1711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2023"/>
                <a:gd name="f7" fmla="val 1046012"/>
                <a:gd name="f8" fmla="val 468316"/>
                <a:gd name="f9" fmla="val 1623708"/>
                <a:gd name="f10" fmla="val 2092024"/>
                <a:gd name="f11" fmla="+- 0 0 -90"/>
                <a:gd name="f12" fmla="*/ f3 1 2092023"/>
                <a:gd name="f13" fmla="*/ f4 1 2092023"/>
                <a:gd name="f14" fmla="+- f6 0 f5"/>
                <a:gd name="f15" fmla="*/ f11 f0 1"/>
                <a:gd name="f16" fmla="*/ f14 1 2092023"/>
                <a:gd name="f17" fmla="*/ 0 f14 1"/>
                <a:gd name="f18" fmla="*/ 1046012 f14 1"/>
                <a:gd name="f19" fmla="*/ 2092024 f14 1"/>
                <a:gd name="f20" fmla="*/ f15 1 f2"/>
                <a:gd name="f21" fmla="*/ f17 1 2092023"/>
                <a:gd name="f22" fmla="*/ f18 1 2092023"/>
                <a:gd name="f23" fmla="*/ f19 1 209202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2092023" h="209202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331771" tIns="331771" rIns="331771" bIns="33177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SPOLEČNOST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5FD665E8-D74B-42A7-BF0F-2BD2DB344DDB}"/>
                </a:ext>
              </a:extLst>
            </p:cNvPr>
            <p:cNvSpPr/>
            <p:nvPr/>
          </p:nvSpPr>
          <p:spPr>
            <a:xfrm rot="18000008">
              <a:off x="8435740" y="3630520"/>
              <a:ext cx="456386" cy="60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7832"/>
                <a:gd name="f7" fmla="val 706057"/>
                <a:gd name="f8" fmla="val 141211"/>
                <a:gd name="f9" fmla="val 278916"/>
                <a:gd name="f10" fmla="val 353029"/>
                <a:gd name="f11" fmla="val 564846"/>
                <a:gd name="f12" fmla="+- 0 0 -90"/>
                <a:gd name="f13" fmla="*/ f3 1 557832"/>
                <a:gd name="f14" fmla="*/ f4 1 706057"/>
                <a:gd name="f15" fmla="+- f7 0 f5"/>
                <a:gd name="f16" fmla="+- f6 0 f5"/>
                <a:gd name="f17" fmla="*/ f12 f0 1"/>
                <a:gd name="f18" fmla="*/ f16 1 557832"/>
                <a:gd name="f19" fmla="*/ f15 1 706057"/>
                <a:gd name="f20" fmla="*/ 0 f16 1"/>
                <a:gd name="f21" fmla="*/ 141211 f15 1"/>
                <a:gd name="f22" fmla="*/ 278916 f16 1"/>
                <a:gd name="f23" fmla="*/ 0 f15 1"/>
                <a:gd name="f24" fmla="*/ 557832 f16 1"/>
                <a:gd name="f25" fmla="*/ 353029 f15 1"/>
                <a:gd name="f26" fmla="*/ 706057 f15 1"/>
                <a:gd name="f27" fmla="*/ 564846 f15 1"/>
                <a:gd name="f28" fmla="*/ f17 1 f2"/>
                <a:gd name="f29" fmla="*/ f20 1 557832"/>
                <a:gd name="f30" fmla="*/ f21 1 706057"/>
                <a:gd name="f31" fmla="*/ f22 1 557832"/>
                <a:gd name="f32" fmla="*/ f23 1 706057"/>
                <a:gd name="f33" fmla="*/ f24 1 557832"/>
                <a:gd name="f34" fmla="*/ f25 1 706057"/>
                <a:gd name="f35" fmla="*/ f26 1 706057"/>
                <a:gd name="f36" fmla="*/ f27 1 706057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57832" h="706057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0" tIns="141210" rIns="167353" bIns="141210" anchor="ctr" anchorCtr="1" compatLnSpc="1">
              <a:noAutofit/>
            </a:bodyPr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3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1" name="Obdélník: se zakulacenými rohy 6">
            <a:extLst>
              <a:ext uri="{FF2B5EF4-FFF2-40B4-BE49-F238E27FC236}">
                <a16:creationId xmlns:a16="http://schemas.microsoft.com/office/drawing/2014/main" id="{6B435E22-7961-494E-A0DD-3557ED8B7D0E}"/>
              </a:ext>
            </a:extLst>
          </p:cNvPr>
          <p:cNvSpPr/>
          <p:nvPr/>
        </p:nvSpPr>
        <p:spPr>
          <a:xfrm>
            <a:off x="433142" y="1918429"/>
            <a:ext cx="5678908" cy="40652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914400" marR="0" lvl="2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	investovat 		zpátky do 	společnosti</a:t>
            </a:r>
          </a:p>
        </p:txBody>
      </p:sp>
      <p:sp>
        <p:nvSpPr>
          <p:cNvPr id="12" name="Obdélník: se zakulacenými rohy 1">
            <a:extLst>
              <a:ext uri="{FF2B5EF4-FFF2-40B4-BE49-F238E27FC236}">
                <a16:creationId xmlns:a16="http://schemas.microsoft.com/office/drawing/2014/main" id="{E4B90AAD-7A5B-4EDC-8609-7F2DB43900EE}"/>
              </a:ext>
            </a:extLst>
          </p:cNvPr>
          <p:cNvSpPr/>
          <p:nvPr/>
        </p:nvSpPr>
        <p:spPr>
          <a:xfrm>
            <a:off x="850236" y="2566739"/>
            <a:ext cx="1540041" cy="978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ZISK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225A630F-D9A9-48D8-9848-9C6225399B01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F297BA18-CEAA-4BA7-B4FA-E82BC5B9A216}"/>
              </a:ext>
            </a:extLst>
          </p:cNvPr>
          <p:cNvSpPr/>
          <p:nvPr/>
        </p:nvSpPr>
        <p:spPr>
          <a:xfrm>
            <a:off x="5881603" y="1992230"/>
            <a:ext cx="5695623" cy="3139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Včelí farma AnnKas je rodinný podnik v Českém středohoří.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Obhospodařuje okolo 50 včelstev.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Nabízí přírodní produkty z včelnice a bylinkové zahrádky.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74A3B0BA-B878-4EA9-A52D-E967B7C4BE05}"/>
              </a:ext>
            </a:extLst>
          </p:cNvPr>
          <p:cNvSpPr/>
          <p:nvPr/>
        </p:nvSpPr>
        <p:spPr>
          <a:xfrm>
            <a:off x="5881603" y="729124"/>
            <a:ext cx="5695623" cy="12631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AnnKas s.r.o.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46D7998-8C87-44F8-9609-EE4758E91674}"/>
              </a:ext>
            </a:extLst>
          </p:cNvPr>
          <p:cNvSpPr/>
          <p:nvPr/>
        </p:nvSpPr>
        <p:spPr>
          <a:xfrm>
            <a:off x="6232897" y="4699887"/>
            <a:ext cx="4739892" cy="1292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více než </a:t>
            </a:r>
            <a:r>
              <a:rPr lang="pt-BR" sz="26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50</a:t>
            </a:r>
            <a:r>
              <a:rPr lang="cs-CZ" sz="26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pt-BR" sz="26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% zisku do reinvestic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podpora regionu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péče o životní prostředí</a:t>
            </a:r>
            <a:endParaRPr lang="pt-BR" sz="2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71E042C5-E5F2-406D-97C3-528795CB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9" y="1910163"/>
            <a:ext cx="4552943" cy="3037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bdélník 8">
            <a:extLst>
              <a:ext uri="{FF2B5EF4-FFF2-40B4-BE49-F238E27FC236}">
                <a16:creationId xmlns:a16="http://schemas.microsoft.com/office/drawing/2014/main" id="{4DE848CF-0C1C-4431-92BD-4BE075A4256E}"/>
              </a:ext>
            </a:extLst>
          </p:cNvPr>
          <p:cNvSpPr/>
          <p:nvPr/>
        </p:nvSpPr>
        <p:spPr>
          <a:xfrm>
            <a:off x="2542" y="5946315"/>
            <a:ext cx="2626961" cy="36512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49E4CB1B-8ACA-4A3F-94CD-8ECCB8D5C100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B0AA2A3B-8DF4-40A7-AC25-1BCF893176DF}"/>
              </a:ext>
            </a:extLst>
          </p:cNvPr>
          <p:cNvSpPr/>
          <p:nvPr/>
        </p:nvSpPr>
        <p:spPr>
          <a:xfrm>
            <a:off x="4935281" y="1992239"/>
            <a:ext cx="6901196" cy="35394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Vytvářet pracovní místa pro </a:t>
            </a: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hendikepované</a:t>
            </a: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  <a:endParaRPr lang="cs-CZ" sz="2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Min. 90 % z vlastních vytvořených prostředků vedle investic do vlastního rozvoje</a:t>
            </a:r>
            <a:r>
              <a:rPr lang="cs-CZ" sz="2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věnovat na podporu programů s cílem </a:t>
            </a:r>
            <a:r>
              <a:rPr lang="cs-CZ" sz="2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na </a:t>
            </a: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pomoci </a:t>
            </a: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snazšímu začlenění lidí s vývojovými poruchami do společnosti</a:t>
            </a: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CED1620A-7290-471A-92C4-6D874D2FBFD4}"/>
              </a:ext>
            </a:extLst>
          </p:cNvPr>
          <p:cNvSpPr/>
          <p:nvPr/>
        </p:nvSpPr>
        <p:spPr>
          <a:xfrm>
            <a:off x="4935281" y="729124"/>
            <a:ext cx="6400159" cy="12631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IGRA MODEL, s. r. 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vývoj a výroba modelů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626C9328-22FF-457C-9210-522FF6E6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7" y="1706444"/>
            <a:ext cx="4394706" cy="25361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bdélník 9">
            <a:extLst>
              <a:ext uri="{FF2B5EF4-FFF2-40B4-BE49-F238E27FC236}">
                <a16:creationId xmlns:a16="http://schemas.microsoft.com/office/drawing/2014/main" id="{88FC1CCE-A008-4793-8F90-70F908556161}"/>
              </a:ext>
            </a:extLst>
          </p:cNvPr>
          <p:cNvSpPr/>
          <p:nvPr/>
        </p:nvSpPr>
        <p:spPr>
          <a:xfrm>
            <a:off x="9565035" y="5946315"/>
            <a:ext cx="2626961" cy="36512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89CC2EE5-B2F1-47D7-8D0E-9C2C7210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3" y="538106"/>
            <a:ext cx="10287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AE10779F-32A3-4758-85EA-8CFE5E9E94A0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 8">
            <a:extLst>
              <a:ext uri="{FF2B5EF4-FFF2-40B4-BE49-F238E27FC236}">
                <a16:creationId xmlns:a16="http://schemas.microsoft.com/office/drawing/2014/main" id="{36E1B351-2A21-4506-8A71-CDED92F60AE1}"/>
              </a:ext>
            </a:extLst>
          </p:cNvPr>
          <p:cNvSpPr/>
          <p:nvPr/>
        </p:nvSpPr>
        <p:spPr>
          <a:xfrm>
            <a:off x="0" y="0"/>
            <a:ext cx="12191996" cy="1441341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Další příklady sociálního podnikání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79C3DEE4-0C87-467C-BA29-A29CA07C6B55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927FD235-6E90-4318-905D-51033BCC454D}"/>
              </a:ext>
            </a:extLst>
          </p:cNvPr>
          <p:cNvSpPr/>
          <p:nvPr/>
        </p:nvSpPr>
        <p:spPr>
          <a:xfrm>
            <a:off x="5881603" y="1992230"/>
            <a:ext cx="5695623" cy="3139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Provozuje kavárnu v historickém domě na náměstí v Krásné Lípě.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Vytváří </a:t>
            </a: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pracovní místa pro osoby se zdravotním postižením.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18C8D2B0-41F7-4959-9D84-1FD0587458EC}"/>
              </a:ext>
            </a:extLst>
          </p:cNvPr>
          <p:cNvSpPr/>
          <p:nvPr/>
        </p:nvSpPr>
        <p:spPr>
          <a:xfrm>
            <a:off x="5881603" y="729124"/>
            <a:ext cx="5695623" cy="12631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FRIND s.r.o.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B0743ADD-0A91-4248-B199-88DE23A0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9" y="385383"/>
            <a:ext cx="4204173" cy="28027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55C49DC2-D457-4394-A3A9-DA336DF9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69" y="3246440"/>
            <a:ext cx="4204173" cy="31881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bdélník 10">
            <a:extLst>
              <a:ext uri="{FF2B5EF4-FFF2-40B4-BE49-F238E27FC236}">
                <a16:creationId xmlns:a16="http://schemas.microsoft.com/office/drawing/2014/main" id="{C600D80B-AE7A-46E9-801F-AAF8C98F692F}"/>
              </a:ext>
            </a:extLst>
          </p:cNvPr>
          <p:cNvSpPr/>
          <p:nvPr/>
        </p:nvSpPr>
        <p:spPr>
          <a:xfrm>
            <a:off x="9565035" y="5946315"/>
            <a:ext cx="2626961" cy="36512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BBEA4CC1-957E-42DB-822E-9F910FAA7E92}"/>
              </a:ext>
            </a:extLst>
          </p:cNvPr>
          <p:cNvSpPr txBox="1"/>
          <p:nvPr/>
        </p:nvSpPr>
        <p:spPr>
          <a:xfrm rot="10799991">
            <a:off x="-28" y="6492824"/>
            <a:ext cx="12191996" cy="365129"/>
          </a:xfrm>
          <a:prstGeom prst="rect">
            <a:avLst/>
          </a:prstGeom>
          <a:solidFill>
            <a:srgbClr val="FD9803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91E0DCA3-8F04-4AB8-BE28-676DF241A834}"/>
              </a:ext>
            </a:extLst>
          </p:cNvPr>
          <p:cNvSpPr/>
          <p:nvPr/>
        </p:nvSpPr>
        <p:spPr>
          <a:xfrm>
            <a:off x="5881603" y="1992230"/>
            <a:ext cx="5695623" cy="35394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Masérské a nehtové služby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 tomto studiu jsou </a:t>
            </a: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zaměstnáni lidé se zdravotním postižením.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Lidé se zdravotním postižením mají, především na </a:t>
            </a:r>
            <a:r>
              <a:rPr lang="cs-CZ" sz="2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</a:t>
            </a: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arvinsku, malé šance na získání práce.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6">
            <a:extLst>
              <a:ext uri="{FF2B5EF4-FFF2-40B4-BE49-F238E27FC236}">
                <a16:creationId xmlns:a16="http://schemas.microsoft.com/office/drawing/2014/main" id="{3FE18F67-E3DC-4BB7-B255-A65ED4BFB85F}"/>
              </a:ext>
            </a:extLst>
          </p:cNvPr>
          <p:cNvSpPr/>
          <p:nvPr/>
        </p:nvSpPr>
        <p:spPr>
          <a:xfrm>
            <a:off x="5881603" y="729124"/>
            <a:ext cx="5695623" cy="12631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Centrum krásy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odpočinku Havířov</a:t>
            </a:r>
          </a:p>
        </p:txBody>
      </p:sp>
      <p:sp>
        <p:nvSpPr>
          <p:cNvPr id="5" name="Obdélník 10">
            <a:extLst>
              <a:ext uri="{FF2B5EF4-FFF2-40B4-BE49-F238E27FC236}">
                <a16:creationId xmlns:a16="http://schemas.microsoft.com/office/drawing/2014/main" id="{49F51311-C5A1-41E2-B228-82C355BE4686}"/>
              </a:ext>
            </a:extLst>
          </p:cNvPr>
          <p:cNvSpPr/>
          <p:nvPr/>
        </p:nvSpPr>
        <p:spPr>
          <a:xfrm>
            <a:off x="9565035" y="5946315"/>
            <a:ext cx="2626961" cy="36512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Sociální podnikání</a:t>
            </a: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FB515414-D51E-40A4-AE43-1181E47E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6" y="729124"/>
            <a:ext cx="4210501" cy="2806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41437BC8-B609-4746-9416-2C5AC62B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6" y="3610993"/>
            <a:ext cx="4210501" cy="2806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207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jambi</dc:creator>
  <cp:lastModifiedBy>Anna</cp:lastModifiedBy>
  <cp:revision>31</cp:revision>
  <dcterms:created xsi:type="dcterms:W3CDTF">2019-07-19T13:33:10Z</dcterms:created>
  <dcterms:modified xsi:type="dcterms:W3CDTF">2020-07-27T14:57:33Z</dcterms:modified>
</cp:coreProperties>
</file>