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80BB6-D3DC-4C64-8F32-8A39E75DCFEF}" type="doc">
      <dgm:prSet loTypeId="urn:microsoft.com/office/officeart/2005/8/layout/cycle2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3ADA7178-78A8-4C11-9425-A69C587D0A29}">
      <dgm:prSet phldrT="[Text]" custT="1"/>
      <dgm:spPr/>
      <dgm:t>
        <a:bodyPr/>
        <a:lstStyle/>
        <a:p>
          <a:r>
            <a:rPr lang="cs-CZ" sz="2000" b="1" dirty="0"/>
            <a:t>PODNIKÁNÍ</a:t>
          </a:r>
        </a:p>
      </dgm:t>
    </dgm:pt>
    <dgm:pt modelId="{AD886303-E02D-48DF-B773-C06BE070182B}" type="parTrans" cxnId="{1EA2735E-C98C-4AA9-BE72-D13065D4B63F}">
      <dgm:prSet/>
      <dgm:spPr/>
      <dgm:t>
        <a:bodyPr/>
        <a:lstStyle/>
        <a:p>
          <a:endParaRPr lang="cs-CZ"/>
        </a:p>
      </dgm:t>
    </dgm:pt>
    <dgm:pt modelId="{BC754D21-8F40-4A00-ABF3-EC4316742D10}" type="sibTrans" cxnId="{1EA2735E-C98C-4AA9-BE72-D13065D4B63F}">
      <dgm:prSet/>
      <dgm:spPr/>
      <dgm:t>
        <a:bodyPr/>
        <a:lstStyle/>
        <a:p>
          <a:endParaRPr lang="cs-CZ"/>
        </a:p>
      </dgm:t>
    </dgm:pt>
    <dgm:pt modelId="{451CFD80-DB6A-41B4-9057-E3A1670DB68F}">
      <dgm:prSet phldrT="[Text]" custT="1"/>
      <dgm:spPr>
        <a:solidFill>
          <a:srgbClr val="92D050"/>
        </a:solidFill>
      </dgm:spPr>
      <dgm:t>
        <a:bodyPr/>
        <a:lstStyle/>
        <a:p>
          <a:r>
            <a:rPr lang="cs-CZ" sz="2000" b="1" dirty="0"/>
            <a:t>ZISK</a:t>
          </a:r>
        </a:p>
      </dgm:t>
    </dgm:pt>
    <dgm:pt modelId="{039F6B9E-459F-4658-881B-7AD74E391A18}" type="parTrans" cxnId="{F5A352D5-3C5C-4F4C-BCFF-C671018D89E0}">
      <dgm:prSet/>
      <dgm:spPr/>
      <dgm:t>
        <a:bodyPr/>
        <a:lstStyle/>
        <a:p>
          <a:endParaRPr lang="cs-CZ"/>
        </a:p>
      </dgm:t>
    </dgm:pt>
    <dgm:pt modelId="{7CF52AE5-809E-407D-A0F5-9594CF7AEC19}" type="sibTrans" cxnId="{F5A352D5-3C5C-4F4C-BCFF-C671018D89E0}">
      <dgm:prSet/>
      <dgm:spPr/>
      <dgm:t>
        <a:bodyPr/>
        <a:lstStyle/>
        <a:p>
          <a:endParaRPr lang="cs-CZ"/>
        </a:p>
      </dgm:t>
    </dgm:pt>
    <dgm:pt modelId="{FCA8D077-7A92-4DB0-A5E8-10142D266272}">
      <dgm:prSet phldrT="[Text]" custT="1"/>
      <dgm:spPr/>
      <dgm:t>
        <a:bodyPr/>
        <a:lstStyle/>
        <a:p>
          <a:r>
            <a:rPr lang="cs-CZ" sz="2000" b="1" dirty="0"/>
            <a:t>SPOLEČNOST</a:t>
          </a:r>
        </a:p>
      </dgm:t>
    </dgm:pt>
    <dgm:pt modelId="{9E514E17-143D-499C-AAF2-F9A90E4B7501}" type="parTrans" cxnId="{0AF9C907-DC55-444B-8733-840E9275B78D}">
      <dgm:prSet/>
      <dgm:spPr/>
      <dgm:t>
        <a:bodyPr/>
        <a:lstStyle/>
        <a:p>
          <a:endParaRPr lang="cs-CZ"/>
        </a:p>
      </dgm:t>
    </dgm:pt>
    <dgm:pt modelId="{BC420958-AA2E-4853-A7FF-FFFA09E4BA02}" type="sibTrans" cxnId="{0AF9C907-DC55-444B-8733-840E9275B78D}">
      <dgm:prSet/>
      <dgm:spPr/>
      <dgm:t>
        <a:bodyPr/>
        <a:lstStyle/>
        <a:p>
          <a:endParaRPr lang="cs-CZ"/>
        </a:p>
      </dgm:t>
    </dgm:pt>
    <dgm:pt modelId="{C41152D9-2E58-4D0E-BF07-925415E2A12F}" type="pres">
      <dgm:prSet presAssocID="{57D80BB6-D3DC-4C64-8F32-8A39E75DCFEF}" presName="cycle" presStyleCnt="0">
        <dgm:presLayoutVars>
          <dgm:dir/>
          <dgm:resizeHandles val="exact"/>
        </dgm:presLayoutVars>
      </dgm:prSet>
      <dgm:spPr/>
    </dgm:pt>
    <dgm:pt modelId="{04A835C0-40ED-4881-A27D-2BCCF36DFC40}" type="pres">
      <dgm:prSet presAssocID="{3ADA7178-78A8-4C11-9425-A69C587D0A29}" presName="node" presStyleLbl="node1" presStyleIdx="0" presStyleCnt="3">
        <dgm:presLayoutVars>
          <dgm:bulletEnabled val="1"/>
        </dgm:presLayoutVars>
      </dgm:prSet>
      <dgm:spPr/>
    </dgm:pt>
    <dgm:pt modelId="{18AA4E73-04B6-4058-A51C-52B7777FE95A}" type="pres">
      <dgm:prSet presAssocID="{BC754D21-8F40-4A00-ABF3-EC4316742D10}" presName="sibTrans" presStyleLbl="sibTrans2D1" presStyleIdx="0" presStyleCnt="3"/>
      <dgm:spPr/>
    </dgm:pt>
    <dgm:pt modelId="{5F270275-5779-425A-BA60-3CD33763D85E}" type="pres">
      <dgm:prSet presAssocID="{BC754D21-8F40-4A00-ABF3-EC4316742D10}" presName="connectorText" presStyleLbl="sibTrans2D1" presStyleIdx="0" presStyleCnt="3"/>
      <dgm:spPr/>
    </dgm:pt>
    <dgm:pt modelId="{E957341C-E85B-42A3-B7E5-27CBE3C70655}" type="pres">
      <dgm:prSet presAssocID="{451CFD80-DB6A-41B4-9057-E3A1670DB68F}" presName="node" presStyleLbl="node1" presStyleIdx="1" presStyleCnt="3">
        <dgm:presLayoutVars>
          <dgm:bulletEnabled val="1"/>
        </dgm:presLayoutVars>
      </dgm:prSet>
      <dgm:spPr/>
    </dgm:pt>
    <dgm:pt modelId="{82CCFADC-A970-46FF-8DFC-9C751068939B}" type="pres">
      <dgm:prSet presAssocID="{7CF52AE5-809E-407D-A0F5-9594CF7AEC19}" presName="sibTrans" presStyleLbl="sibTrans2D1" presStyleIdx="1" presStyleCnt="3"/>
      <dgm:spPr/>
    </dgm:pt>
    <dgm:pt modelId="{F4F380BE-EC86-432E-9E4E-B2A73916807E}" type="pres">
      <dgm:prSet presAssocID="{7CF52AE5-809E-407D-A0F5-9594CF7AEC19}" presName="connectorText" presStyleLbl="sibTrans2D1" presStyleIdx="1" presStyleCnt="3"/>
      <dgm:spPr/>
    </dgm:pt>
    <dgm:pt modelId="{36343AEB-FF25-4283-976C-346852565393}" type="pres">
      <dgm:prSet presAssocID="{FCA8D077-7A92-4DB0-A5E8-10142D266272}" presName="node" presStyleLbl="node1" presStyleIdx="2" presStyleCnt="3">
        <dgm:presLayoutVars>
          <dgm:bulletEnabled val="1"/>
        </dgm:presLayoutVars>
      </dgm:prSet>
      <dgm:spPr/>
    </dgm:pt>
    <dgm:pt modelId="{26CC8159-1C1D-429C-B90F-CD10692E6057}" type="pres">
      <dgm:prSet presAssocID="{BC420958-AA2E-4853-A7FF-FFFA09E4BA02}" presName="sibTrans" presStyleLbl="sibTrans2D1" presStyleIdx="2" presStyleCnt="3"/>
      <dgm:spPr/>
    </dgm:pt>
    <dgm:pt modelId="{33508E8C-C3FD-4730-BA72-A7B2351450C9}" type="pres">
      <dgm:prSet presAssocID="{BC420958-AA2E-4853-A7FF-FFFA09E4BA02}" presName="connectorText" presStyleLbl="sibTrans2D1" presStyleIdx="2" presStyleCnt="3"/>
      <dgm:spPr/>
    </dgm:pt>
  </dgm:ptLst>
  <dgm:cxnLst>
    <dgm:cxn modelId="{0AF9C907-DC55-444B-8733-840E9275B78D}" srcId="{57D80BB6-D3DC-4C64-8F32-8A39E75DCFEF}" destId="{FCA8D077-7A92-4DB0-A5E8-10142D266272}" srcOrd="2" destOrd="0" parTransId="{9E514E17-143D-499C-AAF2-F9A90E4B7501}" sibTransId="{BC420958-AA2E-4853-A7FF-FFFA09E4BA02}"/>
    <dgm:cxn modelId="{DF45C60B-EAF3-464D-9596-B2637D8D5CC9}" type="presOf" srcId="{BC754D21-8F40-4A00-ABF3-EC4316742D10}" destId="{18AA4E73-04B6-4058-A51C-52B7777FE95A}" srcOrd="0" destOrd="0" presId="urn:microsoft.com/office/officeart/2005/8/layout/cycle2"/>
    <dgm:cxn modelId="{62708724-AF3D-4597-B8DF-4020F506A873}" type="presOf" srcId="{3ADA7178-78A8-4C11-9425-A69C587D0A29}" destId="{04A835C0-40ED-4881-A27D-2BCCF36DFC40}" srcOrd="0" destOrd="0" presId="urn:microsoft.com/office/officeart/2005/8/layout/cycle2"/>
    <dgm:cxn modelId="{5DD6A63F-1EBE-4785-BCAB-0C5370D1E00D}" type="presOf" srcId="{57D80BB6-D3DC-4C64-8F32-8A39E75DCFEF}" destId="{C41152D9-2E58-4D0E-BF07-925415E2A12F}" srcOrd="0" destOrd="0" presId="urn:microsoft.com/office/officeart/2005/8/layout/cycle2"/>
    <dgm:cxn modelId="{1EA2735E-C98C-4AA9-BE72-D13065D4B63F}" srcId="{57D80BB6-D3DC-4C64-8F32-8A39E75DCFEF}" destId="{3ADA7178-78A8-4C11-9425-A69C587D0A29}" srcOrd="0" destOrd="0" parTransId="{AD886303-E02D-48DF-B773-C06BE070182B}" sibTransId="{BC754D21-8F40-4A00-ABF3-EC4316742D10}"/>
    <dgm:cxn modelId="{B4A03A63-0052-4A2A-8E72-E2CC65225A5A}" type="presOf" srcId="{7CF52AE5-809E-407D-A0F5-9594CF7AEC19}" destId="{82CCFADC-A970-46FF-8DFC-9C751068939B}" srcOrd="0" destOrd="0" presId="urn:microsoft.com/office/officeart/2005/8/layout/cycle2"/>
    <dgm:cxn modelId="{1FF5F066-01F0-4D29-A3D2-45842F716A04}" type="presOf" srcId="{BC754D21-8F40-4A00-ABF3-EC4316742D10}" destId="{5F270275-5779-425A-BA60-3CD33763D85E}" srcOrd="1" destOrd="0" presId="urn:microsoft.com/office/officeart/2005/8/layout/cycle2"/>
    <dgm:cxn modelId="{5B370284-10D9-47C5-876C-51264E2677B0}" type="presOf" srcId="{BC420958-AA2E-4853-A7FF-FFFA09E4BA02}" destId="{33508E8C-C3FD-4730-BA72-A7B2351450C9}" srcOrd="1" destOrd="0" presId="urn:microsoft.com/office/officeart/2005/8/layout/cycle2"/>
    <dgm:cxn modelId="{12D466CC-E918-40AA-BFC4-96BD18A74317}" type="presOf" srcId="{BC420958-AA2E-4853-A7FF-FFFA09E4BA02}" destId="{26CC8159-1C1D-429C-B90F-CD10692E6057}" srcOrd="0" destOrd="0" presId="urn:microsoft.com/office/officeart/2005/8/layout/cycle2"/>
    <dgm:cxn modelId="{D56692CF-280B-4CD8-92BC-6EEDF56F5081}" type="presOf" srcId="{7CF52AE5-809E-407D-A0F5-9594CF7AEC19}" destId="{F4F380BE-EC86-432E-9E4E-B2A73916807E}" srcOrd="1" destOrd="0" presId="urn:microsoft.com/office/officeart/2005/8/layout/cycle2"/>
    <dgm:cxn modelId="{F5A352D5-3C5C-4F4C-BCFF-C671018D89E0}" srcId="{57D80BB6-D3DC-4C64-8F32-8A39E75DCFEF}" destId="{451CFD80-DB6A-41B4-9057-E3A1670DB68F}" srcOrd="1" destOrd="0" parTransId="{039F6B9E-459F-4658-881B-7AD74E391A18}" sibTransId="{7CF52AE5-809E-407D-A0F5-9594CF7AEC19}"/>
    <dgm:cxn modelId="{C2C5CAD7-A02D-4C0F-9879-0D76C3277E10}" type="presOf" srcId="{451CFD80-DB6A-41B4-9057-E3A1670DB68F}" destId="{E957341C-E85B-42A3-B7E5-27CBE3C70655}" srcOrd="0" destOrd="0" presId="urn:microsoft.com/office/officeart/2005/8/layout/cycle2"/>
    <dgm:cxn modelId="{822FE9F6-8BE2-4C6E-BFD1-48879D6B7626}" type="presOf" srcId="{FCA8D077-7A92-4DB0-A5E8-10142D266272}" destId="{36343AEB-FF25-4283-976C-346852565393}" srcOrd="0" destOrd="0" presId="urn:microsoft.com/office/officeart/2005/8/layout/cycle2"/>
    <dgm:cxn modelId="{EA67C989-F6CE-4FEC-A83C-ABF9438C20E4}" type="presParOf" srcId="{C41152D9-2E58-4D0E-BF07-925415E2A12F}" destId="{04A835C0-40ED-4881-A27D-2BCCF36DFC40}" srcOrd="0" destOrd="0" presId="urn:microsoft.com/office/officeart/2005/8/layout/cycle2"/>
    <dgm:cxn modelId="{C0A7B59C-FFFF-4463-AC8F-7CB8737C244E}" type="presParOf" srcId="{C41152D9-2E58-4D0E-BF07-925415E2A12F}" destId="{18AA4E73-04B6-4058-A51C-52B7777FE95A}" srcOrd="1" destOrd="0" presId="urn:microsoft.com/office/officeart/2005/8/layout/cycle2"/>
    <dgm:cxn modelId="{F39DD675-5EB4-4FB4-9218-414118790D6D}" type="presParOf" srcId="{18AA4E73-04B6-4058-A51C-52B7777FE95A}" destId="{5F270275-5779-425A-BA60-3CD33763D85E}" srcOrd="0" destOrd="0" presId="urn:microsoft.com/office/officeart/2005/8/layout/cycle2"/>
    <dgm:cxn modelId="{6B3D652F-B432-4440-B727-60A95DD4DE0F}" type="presParOf" srcId="{C41152D9-2E58-4D0E-BF07-925415E2A12F}" destId="{E957341C-E85B-42A3-B7E5-27CBE3C70655}" srcOrd="2" destOrd="0" presId="urn:microsoft.com/office/officeart/2005/8/layout/cycle2"/>
    <dgm:cxn modelId="{B02AED61-F813-4CB7-B534-29A9A380ABD8}" type="presParOf" srcId="{C41152D9-2E58-4D0E-BF07-925415E2A12F}" destId="{82CCFADC-A970-46FF-8DFC-9C751068939B}" srcOrd="3" destOrd="0" presId="urn:microsoft.com/office/officeart/2005/8/layout/cycle2"/>
    <dgm:cxn modelId="{E448A5B3-062A-4B7A-B9E6-29F24007800F}" type="presParOf" srcId="{82CCFADC-A970-46FF-8DFC-9C751068939B}" destId="{F4F380BE-EC86-432E-9E4E-B2A73916807E}" srcOrd="0" destOrd="0" presId="urn:microsoft.com/office/officeart/2005/8/layout/cycle2"/>
    <dgm:cxn modelId="{48FB1BEB-8FD4-4DFC-AF57-A1BD63D6D0A8}" type="presParOf" srcId="{C41152D9-2E58-4D0E-BF07-925415E2A12F}" destId="{36343AEB-FF25-4283-976C-346852565393}" srcOrd="4" destOrd="0" presId="urn:microsoft.com/office/officeart/2005/8/layout/cycle2"/>
    <dgm:cxn modelId="{3E885E35-EB1A-4D4B-B03D-3BA7020D570F}" type="presParOf" srcId="{C41152D9-2E58-4D0E-BF07-925415E2A12F}" destId="{26CC8159-1C1D-429C-B90F-CD10692E6057}" srcOrd="5" destOrd="0" presId="urn:microsoft.com/office/officeart/2005/8/layout/cycle2"/>
    <dgm:cxn modelId="{8BED2D9A-CC2B-4021-A36F-B07E27BFB253}" type="presParOf" srcId="{26CC8159-1C1D-429C-B90F-CD10692E6057}" destId="{33508E8C-C3FD-4730-BA72-A7B2351450C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835C0-40ED-4881-A27D-2BCCF36DFC40}">
      <dsp:nvSpPr>
        <dsp:cNvPr id="0" name=""/>
        <dsp:cNvSpPr/>
      </dsp:nvSpPr>
      <dsp:spPr>
        <a:xfrm>
          <a:off x="2566521" y="718"/>
          <a:ext cx="2092023" cy="209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PODNIKÁNÍ</a:t>
          </a:r>
        </a:p>
      </dsp:txBody>
      <dsp:txXfrm>
        <a:off x="2872891" y="307088"/>
        <a:ext cx="1479283" cy="1479283"/>
      </dsp:txXfrm>
    </dsp:sp>
    <dsp:sp modelId="{18AA4E73-04B6-4058-A51C-52B7777FE95A}">
      <dsp:nvSpPr>
        <dsp:cNvPr id="0" name=""/>
        <dsp:cNvSpPr/>
      </dsp:nvSpPr>
      <dsp:spPr>
        <a:xfrm rot="3600000">
          <a:off x="4111857" y="2041653"/>
          <a:ext cx="557832" cy="706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000" kern="1200"/>
        </a:p>
      </dsp:txBody>
      <dsp:txXfrm>
        <a:off x="4153695" y="2110399"/>
        <a:ext cx="390482" cy="423635"/>
      </dsp:txXfrm>
    </dsp:sp>
    <dsp:sp modelId="{E957341C-E85B-42A3-B7E5-27CBE3C70655}">
      <dsp:nvSpPr>
        <dsp:cNvPr id="0" name=""/>
        <dsp:cNvSpPr/>
      </dsp:nvSpPr>
      <dsp:spPr>
        <a:xfrm>
          <a:off x="4138790" y="2723968"/>
          <a:ext cx="2092023" cy="2092023"/>
        </a:xfrm>
        <a:prstGeom prst="ellipse">
          <a:avLst/>
        </a:prstGeom>
        <a:solidFill>
          <a:srgbClr val="92D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ZISK</a:t>
          </a:r>
        </a:p>
      </dsp:txBody>
      <dsp:txXfrm>
        <a:off x="4445160" y="3030338"/>
        <a:ext cx="1479283" cy="1479283"/>
      </dsp:txXfrm>
    </dsp:sp>
    <dsp:sp modelId="{82CCFADC-A970-46FF-8DFC-9C751068939B}">
      <dsp:nvSpPr>
        <dsp:cNvPr id="0" name=""/>
        <dsp:cNvSpPr/>
      </dsp:nvSpPr>
      <dsp:spPr>
        <a:xfrm rot="10800000">
          <a:off x="3349404" y="3416951"/>
          <a:ext cx="557832" cy="706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000" kern="1200"/>
        </a:p>
      </dsp:txBody>
      <dsp:txXfrm rot="10800000">
        <a:off x="3516754" y="3558162"/>
        <a:ext cx="390482" cy="423635"/>
      </dsp:txXfrm>
    </dsp:sp>
    <dsp:sp modelId="{36343AEB-FF25-4283-976C-346852565393}">
      <dsp:nvSpPr>
        <dsp:cNvPr id="0" name=""/>
        <dsp:cNvSpPr/>
      </dsp:nvSpPr>
      <dsp:spPr>
        <a:xfrm>
          <a:off x="994252" y="2723968"/>
          <a:ext cx="2092023" cy="209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SPOLEČNOST</a:t>
          </a:r>
        </a:p>
      </dsp:txBody>
      <dsp:txXfrm>
        <a:off x="1300622" y="3030338"/>
        <a:ext cx="1479283" cy="1479283"/>
      </dsp:txXfrm>
    </dsp:sp>
    <dsp:sp modelId="{26CC8159-1C1D-429C-B90F-CD10692E6057}">
      <dsp:nvSpPr>
        <dsp:cNvPr id="0" name=""/>
        <dsp:cNvSpPr/>
      </dsp:nvSpPr>
      <dsp:spPr>
        <a:xfrm rot="18000000">
          <a:off x="2539588" y="2068998"/>
          <a:ext cx="557832" cy="7060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000" kern="1200"/>
        </a:p>
      </dsp:txBody>
      <dsp:txXfrm>
        <a:off x="2581426" y="2282674"/>
        <a:ext cx="390482" cy="423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BFE32-9408-4243-9C66-B11D3F31E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E85AB3-BF2F-4B3C-8B82-A3993C07D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C1A8A-8EBA-4016-B92F-FF51815D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488894-A32B-4F82-83D8-6206262A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8ECFA0-DEE7-403C-BB9D-0DFE321F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76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3277F7-FC37-46E6-B9A2-CF6D0D81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5671082-2108-45FF-8CB7-16EDC172D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8F2FC5-F453-4125-A6DD-D6F090BC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C4741D-28A8-4688-8DF0-F06C8C1A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24BD45-8415-4BAA-AC12-B4CB879A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93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2E7F9FC-9893-4CC3-A840-AFF2B6EFF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4D5FE9-89FF-4E22-B617-9C63DBD4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B08550-ED41-4A79-AEE0-6B26088F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49DF9C-91E5-4A62-AF7C-BD0CC143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57B2F0-B4B8-4ACF-8292-497A44EF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44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51B7D-42DB-45F6-8B82-8A27591D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494DF-90EA-42F3-9B87-8FD74B1A9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1C8EF1-E13A-4D32-B51E-3E0D6345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80D762-0132-4CC6-978C-807A220D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BAD5052-F8F6-4776-9740-589A1BBF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1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C1D7A-A3D2-43F8-9A93-89008E24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4FC2FE-9E27-4D5E-AD7B-4A44C67A1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DA6188-A5D4-40A5-8F10-D5AA96EC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C3EA67-C4CC-4E80-A4F6-D7282B86B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78E992-5476-4E3E-A283-F8AD67C3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7286E-D497-4D0D-BE6D-105CD70F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0DBE3-EAED-49AA-8181-BB4A8054C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1BDA35C-116D-4DF4-B42A-743F5991B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C406A1-51DB-45C6-8DB4-CE95B5EA5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8FB8AA-4FF6-48BD-9235-33CFF37B4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A7A5D2-3149-4DDB-A2AB-E40F9BB5F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92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764F3-8E75-4889-9477-00691C1A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7A241D-37E8-4A48-80A0-43A37DF547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0FC5068-9FAA-411A-BE73-974D60608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09FF0A6-05C4-4865-A227-AD34499F6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44C8E56-41A0-4BB5-8156-FBD667459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8AE5505-EB5D-4929-AACC-F03B8DA5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3C560D-7C91-42F2-8DFE-7F32C2E39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9125D32-4782-45F4-9720-143B00C9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3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B6BC2-70AB-4A69-81C3-569B993AD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9B91057-6A19-4B48-921D-6555D366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BFBD77-8437-4B1F-964B-9B8517526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ECB290-4CD3-4BBB-88C5-A25464F9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23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0FCD7CE-15A7-4DE2-9C4A-DAABEE8F4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F9867E5-8714-4ABF-A7D9-C4EF8FDB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3FB230-C699-4CF8-9DAF-CFFD784D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36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13622-0B6A-4817-9810-07EA0FDD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190CC-C9F5-4C63-8DF0-20A1AA5F0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6F8FF4-F771-4D9D-B45A-9147E98D3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1AC560-255E-4158-A462-0D380985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DB2BAE0-3D9B-4A31-95FE-A83D494E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CD8F5DF-E334-49C4-80F8-E2428EEE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38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D9C06-9ABB-4627-8A86-753A1E11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0681D8-6D86-4038-8DB4-9481312FA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C1A542-280E-4841-91A0-004637128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5B3DB1-26AD-4A24-8F04-0DB10621A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267637F-0C70-4C6F-978C-B2DFE400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97D9B6-F382-486C-AC26-AAC78D6C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80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1EC6C02-CD15-4625-B416-0B02EE00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9AA3281-2313-42E8-A059-8F66B3ED2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E16EF4-8498-4FB6-A98C-2FEE4B051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7462A-8D7D-41FD-B0FE-5FF3610AAABA}" type="datetimeFigureOut">
              <a:rPr lang="cs-CZ" smtClean="0"/>
              <a:t>7.8.2019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FB46FC-298E-440C-8A34-595904463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97BE1C-5F45-4A88-A5C8-C842BA6BC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B347-D817-43C1-978E-0D84CF2984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28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C5D3D736-917A-48A5-BB27-D8F7DD82CFA3}"/>
              </a:ext>
            </a:extLst>
          </p:cNvPr>
          <p:cNvSpPr/>
          <p:nvPr/>
        </p:nvSpPr>
        <p:spPr>
          <a:xfrm>
            <a:off x="-1" y="0"/>
            <a:ext cx="12191999" cy="237828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b="1" dirty="0"/>
              <a:t>Podnikání</a:t>
            </a:r>
          </a:p>
          <a:p>
            <a:pPr algn="ctr"/>
            <a:r>
              <a:rPr lang="cs-CZ" sz="6600" b="1" dirty="0"/>
              <a:t>ZISK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A2A014-0514-47EA-9CF1-ABF5DB5B7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995" y="5353338"/>
            <a:ext cx="4342188" cy="9636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77F83A-0BFE-48ED-BF82-AD841F04D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36" y="2711540"/>
            <a:ext cx="2402305" cy="23782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FB162CD-B0BD-4F6B-A2B2-E90003093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7" y="2515309"/>
            <a:ext cx="6010625" cy="392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0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55A9D2A-1EE2-450F-B2B4-BB0E1178B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5" y="-627681"/>
            <a:ext cx="12684412" cy="7997125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8F3A7A5C-9DE2-4C58-A5E8-F978015FBDC1}"/>
              </a:ext>
            </a:extLst>
          </p:cNvPr>
          <p:cNvSpPr/>
          <p:nvPr/>
        </p:nvSpPr>
        <p:spPr>
          <a:xfrm>
            <a:off x="954436" y="2069023"/>
            <a:ext cx="10283127" cy="3777200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50000"/>
              </a:lnSpc>
            </a:pPr>
            <a:r>
              <a:rPr lang="cs-CZ" sz="4400" b="1" dirty="0">
                <a:solidFill>
                  <a:schemeClr val="bg1"/>
                </a:solidFill>
              </a:rPr>
              <a:t>	Prospět společnosti</a:t>
            </a:r>
          </a:p>
          <a:p>
            <a:pPr lvl="2">
              <a:lnSpc>
                <a:spcPct val="150000"/>
              </a:lnSpc>
            </a:pPr>
            <a:r>
              <a:rPr lang="cs-CZ" sz="4400" b="1" dirty="0">
                <a:solidFill>
                  <a:schemeClr val="bg1"/>
                </a:solidFill>
              </a:rPr>
              <a:t>	Prospět životnímu prostředí</a:t>
            </a:r>
          </a:p>
          <a:p>
            <a:pPr lvl="2">
              <a:lnSpc>
                <a:spcPct val="150000"/>
              </a:lnSpc>
            </a:pPr>
            <a:r>
              <a:rPr lang="cs-CZ" sz="4400" b="1" dirty="0">
                <a:solidFill>
                  <a:schemeClr val="bg1"/>
                </a:solidFill>
              </a:rPr>
              <a:t>	Zaměstnat znevýhodněné</a:t>
            </a:r>
            <a:endParaRPr lang="cs-CZ" sz="4000" b="1" dirty="0">
              <a:solidFill>
                <a:schemeClr val="bg1"/>
              </a:solidFill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4C19AF79-FFF6-44B5-AC9B-44DCBE97B220}"/>
              </a:ext>
            </a:extLst>
          </p:cNvPr>
          <p:cNvSpPr/>
          <p:nvPr/>
        </p:nvSpPr>
        <p:spPr>
          <a:xfrm>
            <a:off x="1924050" y="2676471"/>
            <a:ext cx="847725" cy="847725"/>
          </a:xfrm>
          <a:prstGeom prst="ellips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1.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1E05ABB-BA19-412E-9540-456D85D32C55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99252E3-D350-4729-AEFD-D2E5E263B880}"/>
              </a:ext>
            </a:extLst>
          </p:cNvPr>
          <p:cNvSpPr/>
          <p:nvPr/>
        </p:nvSpPr>
        <p:spPr>
          <a:xfrm>
            <a:off x="1" y="0"/>
            <a:ext cx="12191999" cy="144134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Sociální podnikání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5E63335D-F709-4332-B7AC-F29730590C86}"/>
              </a:ext>
            </a:extLst>
          </p:cNvPr>
          <p:cNvSpPr/>
          <p:nvPr/>
        </p:nvSpPr>
        <p:spPr>
          <a:xfrm>
            <a:off x="1924050" y="3661339"/>
            <a:ext cx="847725" cy="847725"/>
          </a:xfrm>
          <a:prstGeom prst="ellips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2.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6E24731B-A0F2-4D1F-BA6A-E251D2AD515C}"/>
              </a:ext>
            </a:extLst>
          </p:cNvPr>
          <p:cNvSpPr/>
          <p:nvPr/>
        </p:nvSpPr>
        <p:spPr>
          <a:xfrm>
            <a:off x="1924050" y="4643193"/>
            <a:ext cx="847725" cy="847725"/>
          </a:xfrm>
          <a:prstGeom prst="ellipse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9199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0A917E49-EDA9-43D6-AB23-C410D49A4A52}"/>
              </a:ext>
            </a:extLst>
          </p:cNvPr>
          <p:cNvSpPr/>
          <p:nvPr/>
        </p:nvSpPr>
        <p:spPr>
          <a:xfrm>
            <a:off x="1" y="0"/>
            <a:ext cx="12191999" cy="144134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Sociální podnikání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2208746-7386-46B2-B60F-6C49C3CDD723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FE5F2FA-3695-4586-8F64-4261018A9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4336420"/>
              </p:ext>
            </p:extLst>
          </p:nvPr>
        </p:nvGraphicFramePr>
        <p:xfrm>
          <a:off x="5754999" y="1552005"/>
          <a:ext cx="7225066" cy="481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50E0E0B-9A28-4511-84DD-8B8D82C2F9BF}"/>
              </a:ext>
            </a:extLst>
          </p:cNvPr>
          <p:cNvSpPr/>
          <p:nvPr/>
        </p:nvSpPr>
        <p:spPr>
          <a:xfrm>
            <a:off x="433138" y="1918427"/>
            <a:ext cx="5678905" cy="4065277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lnSpc>
                <a:spcPct val="150000"/>
              </a:lnSpc>
            </a:pPr>
            <a:r>
              <a:rPr lang="cs-CZ" sz="4400" b="1" dirty="0">
                <a:solidFill>
                  <a:schemeClr val="bg1"/>
                </a:solidFill>
              </a:rPr>
              <a:t>	investovat 		zpátky do 	společnosti</a:t>
            </a:r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929A6DE9-E509-4BDC-AE58-A1DF91856523}"/>
              </a:ext>
            </a:extLst>
          </p:cNvPr>
          <p:cNvSpPr/>
          <p:nvPr/>
        </p:nvSpPr>
        <p:spPr>
          <a:xfrm>
            <a:off x="850233" y="2566737"/>
            <a:ext cx="1540042" cy="978568"/>
          </a:xfrm>
          <a:prstGeom prst="round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dirty="0"/>
              <a:t>ZISK</a:t>
            </a:r>
          </a:p>
        </p:txBody>
      </p:sp>
    </p:spTree>
    <p:extLst>
      <p:ext uri="{BB962C8B-B14F-4D97-AF65-F5344CB8AC3E}">
        <p14:creationId xmlns:p14="http://schemas.microsoft.com/office/powerpoint/2010/main" val="32179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27CB3EE-0E6D-4132-A324-D3251A5DA1EE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C9A649-2DA2-48A0-8DCF-AB8F2334E8D0}"/>
              </a:ext>
            </a:extLst>
          </p:cNvPr>
          <p:cNvSpPr/>
          <p:nvPr/>
        </p:nvSpPr>
        <p:spPr>
          <a:xfrm>
            <a:off x="5177076" y="1992232"/>
            <a:ext cx="64001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Vytvářet pracovní místa pro </a:t>
            </a:r>
            <a:r>
              <a:rPr lang="cs-CZ" sz="2600" b="1" dirty="0"/>
              <a:t>handicapované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Min. 90% z vlastních vytvořených prostředků vedle investic do vlastního rozvoje, věnovat na podporu programů s cílem výpomoci </a:t>
            </a:r>
            <a:r>
              <a:rPr lang="cs-CZ" sz="2600" b="1" dirty="0"/>
              <a:t>snazšímu začlenění lidí s vývojovými poruchami do společnosti</a:t>
            </a:r>
            <a:r>
              <a:rPr lang="cs-CZ" sz="2600" dirty="0"/>
              <a:t>.</a:t>
            </a:r>
          </a:p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E50ABFA-9A68-4A58-9ED6-715D965E0538}"/>
              </a:ext>
            </a:extLst>
          </p:cNvPr>
          <p:cNvSpPr/>
          <p:nvPr/>
        </p:nvSpPr>
        <p:spPr>
          <a:xfrm>
            <a:off x="5177076" y="729120"/>
            <a:ext cx="6400157" cy="1263112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IGRA MODEL s.r.o.</a:t>
            </a:r>
          </a:p>
          <a:p>
            <a:pPr algn="ctr"/>
            <a:r>
              <a:rPr lang="cs-CZ" sz="2800" b="1" dirty="0"/>
              <a:t>vývoj a výroba modelů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CF2A86B-A167-495D-AF54-87F498264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8" y="1706444"/>
            <a:ext cx="4394703" cy="253611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C9B64367-B164-465C-93D3-1DC3AFD858B0}"/>
              </a:ext>
            </a:extLst>
          </p:cNvPr>
          <p:cNvSpPr/>
          <p:nvPr/>
        </p:nvSpPr>
        <p:spPr>
          <a:xfrm>
            <a:off x="9565037" y="5946317"/>
            <a:ext cx="2626963" cy="365126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Sociální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272201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27CB3EE-0E6D-4132-A324-D3251A5DA1EE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C9A649-2DA2-48A0-8DCF-AB8F2334E8D0}"/>
              </a:ext>
            </a:extLst>
          </p:cNvPr>
          <p:cNvSpPr/>
          <p:nvPr/>
        </p:nvSpPr>
        <p:spPr>
          <a:xfrm>
            <a:off x="5881607" y="1992232"/>
            <a:ext cx="569562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domácí dětská paliativní péče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psychologicko-sociální pomoc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muzikoterapie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konference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audioknihy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/>
          </a:p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E50ABFA-9A68-4A58-9ED6-715D965E0538}"/>
              </a:ext>
            </a:extLst>
          </p:cNvPr>
          <p:cNvSpPr/>
          <p:nvPr/>
        </p:nvSpPr>
        <p:spPr>
          <a:xfrm>
            <a:off x="5881607" y="729120"/>
            <a:ext cx="5695626" cy="1263112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err="1"/>
              <a:t>Energeia</a:t>
            </a:r>
            <a:r>
              <a:rPr lang="cs-CZ" sz="3600" b="1" dirty="0"/>
              <a:t> o.p.s.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7F30B9-DA2E-4D52-AEAC-BBF0169C832E}"/>
              </a:ext>
            </a:extLst>
          </p:cNvPr>
          <p:cNvSpPr/>
          <p:nvPr/>
        </p:nvSpPr>
        <p:spPr>
          <a:xfrm>
            <a:off x="808496" y="4219438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600" b="1" dirty="0">
                <a:solidFill>
                  <a:srgbClr val="FF8000"/>
                </a:solidFill>
              </a:rPr>
              <a:t>Malá vodní elektrárna Štětí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31,5 </a:t>
            </a:r>
            <a:r>
              <a:rPr lang="cs-CZ" sz="2600" dirty="0" err="1"/>
              <a:t>Gwh</a:t>
            </a:r>
            <a:r>
              <a:rPr lang="cs-CZ" sz="2600" dirty="0"/>
              <a:t> ročně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964 mil. CZK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73532DD0-99CD-4D05-9433-56AB562B0CDF}"/>
              </a:ext>
            </a:extLst>
          </p:cNvPr>
          <p:cNvSpPr/>
          <p:nvPr/>
        </p:nvSpPr>
        <p:spPr>
          <a:xfrm>
            <a:off x="9565037" y="5946317"/>
            <a:ext cx="2626963" cy="365126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Sociální podnikání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2A4A3AD-5297-415D-9168-3B5265EF5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67" y="729120"/>
            <a:ext cx="4942572" cy="328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5E5970C-73B5-4060-8622-D0D25EEEB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38109"/>
            <a:ext cx="1028700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27CB3EE-0E6D-4132-A324-D3251A5DA1EE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58841F0-F9A9-47E7-83DA-62CF9E5EFB56}"/>
              </a:ext>
            </a:extLst>
          </p:cNvPr>
          <p:cNvSpPr/>
          <p:nvPr/>
        </p:nvSpPr>
        <p:spPr>
          <a:xfrm>
            <a:off x="1" y="0"/>
            <a:ext cx="12191999" cy="144134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/>
              <a:t>Další příklady sociálního podnikání</a:t>
            </a:r>
          </a:p>
        </p:txBody>
      </p:sp>
    </p:spTree>
    <p:extLst>
      <p:ext uri="{BB962C8B-B14F-4D97-AF65-F5344CB8AC3E}">
        <p14:creationId xmlns:p14="http://schemas.microsoft.com/office/powerpoint/2010/main" val="7646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27CB3EE-0E6D-4132-A324-D3251A5DA1EE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C9A649-2DA2-48A0-8DCF-AB8F2334E8D0}"/>
              </a:ext>
            </a:extLst>
          </p:cNvPr>
          <p:cNvSpPr/>
          <p:nvPr/>
        </p:nvSpPr>
        <p:spPr>
          <a:xfrm>
            <a:off x="5881607" y="1992232"/>
            <a:ext cx="56956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Včelí farma </a:t>
            </a:r>
            <a:r>
              <a:rPr lang="cs-CZ" sz="2600" dirty="0" err="1"/>
              <a:t>AnnKas</a:t>
            </a:r>
            <a:r>
              <a:rPr lang="cs-CZ" sz="2600" dirty="0"/>
              <a:t> je rodinný podnik v Českém středohoří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Obhospodařuje okolo 50 včelstev.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Nabízí přírodní produkty z včelnice a bylinkové zahrádky.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/>
          </a:p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E50ABFA-9A68-4A58-9ED6-715D965E0538}"/>
              </a:ext>
            </a:extLst>
          </p:cNvPr>
          <p:cNvSpPr/>
          <p:nvPr/>
        </p:nvSpPr>
        <p:spPr>
          <a:xfrm>
            <a:off x="5881607" y="729120"/>
            <a:ext cx="5695626" cy="1263112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err="1"/>
              <a:t>AnnKas</a:t>
            </a:r>
            <a:r>
              <a:rPr lang="cs-CZ" sz="3600" b="1" dirty="0"/>
              <a:t> s.r.o.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F7F30B9-DA2E-4D52-AEAC-BBF0169C832E}"/>
              </a:ext>
            </a:extLst>
          </p:cNvPr>
          <p:cNvSpPr/>
          <p:nvPr/>
        </p:nvSpPr>
        <p:spPr>
          <a:xfrm>
            <a:off x="6232902" y="4699886"/>
            <a:ext cx="47398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/>
              <a:t>více než </a:t>
            </a:r>
            <a:r>
              <a:rPr lang="pt-BR" sz="2600" b="1" dirty="0">
                <a:solidFill>
                  <a:srgbClr val="FF8000"/>
                </a:solidFill>
              </a:rPr>
              <a:t>50% zisku do reinvestic</a:t>
            </a:r>
          </a:p>
          <a:p>
            <a:r>
              <a:rPr lang="pt-BR" sz="2600" b="1" dirty="0"/>
              <a:t>podpora regionu</a:t>
            </a:r>
          </a:p>
          <a:p>
            <a:r>
              <a:rPr lang="pt-BR" sz="2600" b="1" dirty="0"/>
              <a:t>enviromentální podpora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0DA0787-58BA-433C-9455-EFF7E4F2E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7" y="1910166"/>
            <a:ext cx="4552945" cy="303766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BFC7411-ED1F-400E-B26C-77F32CC6A185}"/>
              </a:ext>
            </a:extLst>
          </p:cNvPr>
          <p:cNvSpPr/>
          <p:nvPr/>
        </p:nvSpPr>
        <p:spPr>
          <a:xfrm>
            <a:off x="2538" y="5946317"/>
            <a:ext cx="2626963" cy="365126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Sociální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21965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27CB3EE-0E6D-4132-A324-D3251A5DA1EE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C9A649-2DA2-48A0-8DCF-AB8F2334E8D0}"/>
              </a:ext>
            </a:extLst>
          </p:cNvPr>
          <p:cNvSpPr/>
          <p:nvPr/>
        </p:nvSpPr>
        <p:spPr>
          <a:xfrm>
            <a:off x="5881607" y="1992232"/>
            <a:ext cx="56956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Provozuje kavárnu v historickém domě na náměstí v Krásné Lípě</a:t>
            </a:r>
          </a:p>
          <a:p>
            <a:endParaRPr lang="cs-CZ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600" dirty="0"/>
              <a:t>Vytváří </a:t>
            </a:r>
            <a:r>
              <a:rPr lang="cs-CZ" sz="2600" b="1" dirty="0"/>
              <a:t>pracovní místa pro osoby se zdravotním postižením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/>
          </a:p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E50ABFA-9A68-4A58-9ED6-715D965E0538}"/>
              </a:ext>
            </a:extLst>
          </p:cNvPr>
          <p:cNvSpPr/>
          <p:nvPr/>
        </p:nvSpPr>
        <p:spPr>
          <a:xfrm>
            <a:off x="5881607" y="729120"/>
            <a:ext cx="5695626" cy="1263112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FRIND s.r.o.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68CF5F-F9D6-4FEE-8B20-C01F3D6FA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7" y="385382"/>
            <a:ext cx="4204174" cy="280278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C5AAD38-0734-460B-8B0E-E313780C4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67" y="3246437"/>
            <a:ext cx="4204174" cy="3188165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630A7C9D-9B8F-4755-9D83-E563397E4264}"/>
              </a:ext>
            </a:extLst>
          </p:cNvPr>
          <p:cNvSpPr/>
          <p:nvPr/>
        </p:nvSpPr>
        <p:spPr>
          <a:xfrm>
            <a:off x="9565037" y="5946317"/>
            <a:ext cx="2626963" cy="365126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Sociální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995542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27CB3EE-0E6D-4132-A324-D3251A5DA1EE}"/>
              </a:ext>
            </a:extLst>
          </p:cNvPr>
          <p:cNvSpPr txBox="1"/>
          <p:nvPr/>
        </p:nvSpPr>
        <p:spPr>
          <a:xfrm rot="10800000">
            <a:off x="0" y="6492875"/>
            <a:ext cx="12192000" cy="365125"/>
          </a:xfrm>
          <a:prstGeom prst="rect">
            <a:avLst/>
          </a:prstGeom>
          <a:solidFill>
            <a:srgbClr val="FD980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7C9A649-2DA2-48A0-8DCF-AB8F2334E8D0}"/>
              </a:ext>
            </a:extLst>
          </p:cNvPr>
          <p:cNvSpPr/>
          <p:nvPr/>
        </p:nvSpPr>
        <p:spPr>
          <a:xfrm>
            <a:off x="5881607" y="1992232"/>
            <a:ext cx="56956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Masérské a nehtové služby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V tomto studiu jsou </a:t>
            </a:r>
            <a:r>
              <a:rPr lang="cs-CZ" sz="2600" b="1" dirty="0"/>
              <a:t>zaměstnáni lidé se zdravotním postižením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Lidé se zdravotním postižením mají, především na </a:t>
            </a:r>
            <a:r>
              <a:rPr lang="cs-CZ" sz="2600" dirty="0" err="1"/>
              <a:t>karvinsku</a:t>
            </a:r>
            <a:r>
              <a:rPr lang="cs-CZ" sz="2600" dirty="0"/>
              <a:t>, malé šance na získání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600" dirty="0"/>
          </a:p>
          <a:p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CE50ABFA-9A68-4A58-9ED6-715D965E0538}"/>
              </a:ext>
            </a:extLst>
          </p:cNvPr>
          <p:cNvSpPr/>
          <p:nvPr/>
        </p:nvSpPr>
        <p:spPr>
          <a:xfrm>
            <a:off x="5881607" y="729120"/>
            <a:ext cx="5695626" cy="1263112"/>
          </a:xfrm>
          <a:prstGeom prst="roundRect">
            <a:avLst/>
          </a:prstGeom>
          <a:solidFill>
            <a:srgbClr val="5DAEB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/>
              <a:t>Centrum krásy </a:t>
            </a:r>
          </a:p>
          <a:p>
            <a:pPr algn="ctr"/>
            <a:r>
              <a:rPr lang="cs-CZ" sz="3600" b="1" dirty="0"/>
              <a:t>a odpočinku Havířov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30A7C9D-9B8F-4755-9D83-E563397E4264}"/>
              </a:ext>
            </a:extLst>
          </p:cNvPr>
          <p:cNvSpPr/>
          <p:nvPr/>
        </p:nvSpPr>
        <p:spPr>
          <a:xfrm>
            <a:off x="9565037" y="5946317"/>
            <a:ext cx="2626963" cy="365126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Sociální podnikání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602DCD-B13B-4468-A001-AAEFAC032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0" y="729120"/>
            <a:ext cx="4210503" cy="28070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FCE0222-F1EF-46C3-B746-15B0EA738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9" y="3610997"/>
            <a:ext cx="4210503" cy="28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94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204</Words>
  <Application>Microsoft Office PowerPoint</Application>
  <PresentationFormat>Širokoúhlá obrazovka</PresentationFormat>
  <Paragraphs>56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jambi</dc:creator>
  <cp:lastModifiedBy>jambi</cp:lastModifiedBy>
  <cp:revision>28</cp:revision>
  <dcterms:created xsi:type="dcterms:W3CDTF">2019-07-19T13:33:10Z</dcterms:created>
  <dcterms:modified xsi:type="dcterms:W3CDTF">2019-08-07T14:29:08Z</dcterms:modified>
</cp:coreProperties>
</file>